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0"/>
  </p:handoutMasterIdLst>
  <p:sldIdLst>
    <p:sldId id="339" r:id="rId2"/>
    <p:sldId id="298" r:id="rId3"/>
    <p:sldId id="341" r:id="rId4"/>
    <p:sldId id="370" r:id="rId5"/>
    <p:sldId id="369" r:id="rId6"/>
    <p:sldId id="371" r:id="rId7"/>
    <p:sldId id="259" r:id="rId8"/>
    <p:sldId id="296" r:id="rId9"/>
    <p:sldId id="317" r:id="rId10"/>
    <p:sldId id="297" r:id="rId11"/>
    <p:sldId id="307" r:id="rId12"/>
    <p:sldId id="342" r:id="rId13"/>
    <p:sldId id="385" r:id="rId14"/>
    <p:sldId id="281" r:id="rId15"/>
    <p:sldId id="280" r:id="rId16"/>
    <p:sldId id="305" r:id="rId17"/>
    <p:sldId id="285" r:id="rId18"/>
    <p:sldId id="336" r:id="rId19"/>
    <p:sldId id="300" r:id="rId20"/>
    <p:sldId id="293" r:id="rId21"/>
    <p:sldId id="308" r:id="rId22"/>
    <p:sldId id="299" r:id="rId23"/>
    <p:sldId id="295" r:id="rId24"/>
    <p:sldId id="322" r:id="rId25"/>
    <p:sldId id="328" r:id="rId26"/>
    <p:sldId id="381" r:id="rId27"/>
    <p:sldId id="334" r:id="rId28"/>
    <p:sldId id="302" r:id="rId29"/>
    <p:sldId id="383" r:id="rId30"/>
    <p:sldId id="319" r:id="rId31"/>
    <p:sldId id="318" r:id="rId32"/>
    <p:sldId id="266" r:id="rId33"/>
    <p:sldId id="337" r:id="rId34"/>
    <p:sldId id="268" r:id="rId35"/>
    <p:sldId id="327" r:id="rId36"/>
    <p:sldId id="313" r:id="rId37"/>
    <p:sldId id="256" r:id="rId38"/>
    <p:sldId id="258" r:id="rId39"/>
    <p:sldId id="287" r:id="rId40"/>
    <p:sldId id="288" r:id="rId41"/>
    <p:sldId id="261" r:id="rId42"/>
    <p:sldId id="332" r:id="rId43"/>
    <p:sldId id="257" r:id="rId44"/>
    <p:sldId id="338" r:id="rId45"/>
    <p:sldId id="278" r:id="rId46"/>
    <p:sldId id="262" r:id="rId47"/>
    <p:sldId id="343" r:id="rId48"/>
    <p:sldId id="380" r:id="rId49"/>
    <p:sldId id="345" r:id="rId50"/>
    <p:sldId id="346" r:id="rId51"/>
    <p:sldId id="350" r:id="rId52"/>
    <p:sldId id="349" r:id="rId53"/>
    <p:sldId id="344" r:id="rId54"/>
    <p:sldId id="384" r:id="rId55"/>
    <p:sldId id="356" r:id="rId56"/>
    <p:sldId id="355" r:id="rId57"/>
    <p:sldId id="357" r:id="rId58"/>
    <p:sldId id="364" r:id="rId59"/>
    <p:sldId id="365" r:id="rId60"/>
    <p:sldId id="366" r:id="rId61"/>
    <p:sldId id="368" r:id="rId62"/>
    <p:sldId id="362" r:id="rId63"/>
    <p:sldId id="386" r:id="rId64"/>
    <p:sldId id="351" r:id="rId65"/>
    <p:sldId id="379" r:id="rId66"/>
    <p:sldId id="378" r:id="rId67"/>
    <p:sldId id="374" r:id="rId68"/>
    <p:sldId id="375" r:id="rId69"/>
    <p:sldId id="348" r:id="rId70"/>
    <p:sldId id="373" r:id="rId71"/>
    <p:sldId id="372" r:id="rId72"/>
    <p:sldId id="376" r:id="rId73"/>
    <p:sldId id="352" r:id="rId74"/>
    <p:sldId id="392" r:id="rId75"/>
    <p:sldId id="393" r:id="rId76"/>
    <p:sldId id="394" r:id="rId77"/>
    <p:sldId id="395" r:id="rId78"/>
    <p:sldId id="396" r:id="rId79"/>
    <p:sldId id="387" r:id="rId80"/>
    <p:sldId id="325" r:id="rId81"/>
    <p:sldId id="326" r:id="rId82"/>
    <p:sldId id="282" r:id="rId83"/>
    <p:sldId id="273" r:id="rId84"/>
    <p:sldId id="264" r:id="rId85"/>
    <p:sldId id="269" r:id="rId86"/>
    <p:sldId id="271" r:id="rId87"/>
    <p:sldId id="314" r:id="rId88"/>
    <p:sldId id="274" r:id="rId89"/>
    <p:sldId id="275" r:id="rId90"/>
    <p:sldId id="276" r:id="rId91"/>
    <p:sldId id="277" r:id="rId92"/>
    <p:sldId id="292" r:id="rId93"/>
    <p:sldId id="324" r:id="rId94"/>
    <p:sldId id="388" r:id="rId95"/>
    <p:sldId id="389" r:id="rId96"/>
    <p:sldId id="391" r:id="rId97"/>
    <p:sldId id="335" r:id="rId98"/>
    <p:sldId id="340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61" autoAdjust="0"/>
    <p:restoredTop sz="94732" autoAdjust="0"/>
  </p:normalViewPr>
  <p:slideViewPr>
    <p:cSldViewPr>
      <p:cViewPr>
        <p:scale>
          <a:sx n="82" d="100"/>
          <a:sy n="82" d="100"/>
        </p:scale>
        <p:origin x="696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8448"/>
    </p:cViewPr>
  </p:sorterViewPr>
  <p:notesViewPr>
    <p:cSldViewPr>
      <p:cViewPr varScale="1">
        <p:scale>
          <a:sx n="56" d="100"/>
          <a:sy n="56" d="100"/>
        </p:scale>
        <p:origin x="-1860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DC93D-0EBA-4E76-9AB2-EC33C0FAD107}" type="datetimeFigureOut">
              <a:rPr lang="en-US" smtClean="0"/>
              <a:pPr/>
              <a:t>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36AFB-8CBC-4FFF-A65E-5DA153C129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13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03EC-616C-4C2C-9338-F24300EF73F6}" type="datetimeFigureOut">
              <a:rPr lang="en-US" smtClean="0"/>
              <a:pPr/>
              <a:t>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A553-2E57-4BCB-8EB8-5E4D714D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03EC-616C-4C2C-9338-F24300EF73F6}" type="datetimeFigureOut">
              <a:rPr lang="en-US" smtClean="0"/>
              <a:pPr/>
              <a:t>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A553-2E57-4BCB-8EB8-5E4D714D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03EC-616C-4C2C-9338-F24300EF73F6}" type="datetimeFigureOut">
              <a:rPr lang="en-US" smtClean="0"/>
              <a:pPr/>
              <a:t>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A553-2E57-4BCB-8EB8-5E4D714D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8"/>
            <a:ext cx="8229600" cy="1325563"/>
          </a:xfrm>
        </p:spPr>
        <p:txBody>
          <a:bodyPr/>
          <a:lstStyle/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03EC-616C-4C2C-9338-F24300EF73F6}" type="datetimeFigureOut">
              <a:rPr lang="en-US" smtClean="0"/>
              <a:pPr/>
              <a:t>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A553-2E57-4BCB-8EB8-5E4D714D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03EC-616C-4C2C-9338-F24300EF73F6}" type="datetimeFigureOut">
              <a:rPr lang="en-US" smtClean="0"/>
              <a:pPr/>
              <a:t>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A553-2E57-4BCB-8EB8-5E4D714D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03EC-616C-4C2C-9338-F24300EF73F6}" type="datetimeFigureOut">
              <a:rPr lang="en-US" smtClean="0"/>
              <a:pPr/>
              <a:t>1/15/18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A553-2E57-4BCB-8EB8-5E4D714D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03EC-616C-4C2C-9338-F24300EF73F6}" type="datetimeFigureOut">
              <a:rPr lang="en-US" smtClean="0"/>
              <a:pPr/>
              <a:t>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A553-2E57-4BCB-8EB8-5E4D714D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03EC-616C-4C2C-9338-F24300EF73F6}" type="datetimeFigureOut">
              <a:rPr lang="en-US" smtClean="0"/>
              <a:pPr/>
              <a:t>1/15/18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A553-2E57-4BCB-8EB8-5E4D714D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9" y="273058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03EC-616C-4C2C-9338-F24300EF73F6}" type="datetimeFigureOut">
              <a:rPr lang="en-US" smtClean="0"/>
              <a:pPr/>
              <a:t>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A553-2E57-4BCB-8EB8-5E4D714D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03EC-616C-4C2C-9338-F24300EF73F6}" type="datetimeFigureOut">
              <a:rPr lang="en-US" smtClean="0"/>
              <a:pPr/>
              <a:t>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A553-2E57-4BCB-8EB8-5E4D714D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603EC-616C-4C2C-9338-F24300EF73F6}" type="datetimeFigureOut">
              <a:rPr lang="en-US" smtClean="0"/>
              <a:pPr/>
              <a:t>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4A553-2E57-4BCB-8EB8-5E4D714DE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il.aol.com/33996-311/aol-6/en-us/mail/get-attachment.aspx?uid=32622760&amp;folder=NewMail&amp;partId=3" TargetMode="External"/><Relationship Id="rId3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microsoft.com/office/2007/relationships/hdphoto" Target="../media/hdphoto1.wdp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microsoft.com/office/2007/relationships/hdphoto" Target="../media/hdphoto2.wdp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Relationship Id="rId3" Type="http://schemas.microsoft.com/office/2007/relationships/hdphoto" Target="../media/hdphoto3.wdp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3" Type="http://schemas.microsoft.com/office/2007/relationships/hdphoto" Target="../media/hdphoto4.wdp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Relationship Id="rId3" Type="http://schemas.microsoft.com/office/2007/relationships/hdphoto" Target="../media/hdphoto5.wdp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Relationship Id="rId3" Type="http://schemas.microsoft.com/office/2007/relationships/hdphoto" Target="../media/hdphoto6.wdp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3" Type="http://schemas.microsoft.com/office/2007/relationships/hdphoto" Target="../media/hdphoto7.wdp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taala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143000"/>
            <a:ext cx="9525000" cy="44497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4000" dirty="0" smtClean="0"/>
              <a:t>Welcome to a visual story documenting some of the </a:t>
            </a:r>
            <a:r>
              <a:rPr lang="en-US" sz="4000" dirty="0" err="1" smtClean="0"/>
              <a:t>Mtaala</a:t>
            </a:r>
            <a:r>
              <a:rPr lang="en-US" sz="4000" dirty="0" smtClean="0"/>
              <a:t> Foundation’s work </a:t>
            </a:r>
            <a:br>
              <a:rPr lang="en-US" sz="4000" dirty="0" smtClean="0"/>
            </a:br>
            <a:r>
              <a:rPr lang="en-US" sz="4000" dirty="0" smtClean="0"/>
              <a:t>with </a:t>
            </a:r>
            <a:r>
              <a:rPr lang="en-US" sz="4000" dirty="0" err="1" smtClean="0"/>
              <a:t>Awegys</a:t>
            </a:r>
            <a:r>
              <a:rPr lang="en-US" sz="4000" dirty="0" smtClean="0"/>
              <a:t> Secondary School </a:t>
            </a:r>
            <a:br>
              <a:rPr lang="en-US" sz="4000" dirty="0" smtClean="0"/>
            </a:br>
            <a:r>
              <a:rPr lang="en-US" sz="4000" dirty="0" smtClean="0"/>
              <a:t>over the years in </a:t>
            </a:r>
            <a:r>
              <a:rPr lang="en-US" sz="4000" dirty="0" err="1" smtClean="0"/>
              <a:t>Kigo</a:t>
            </a:r>
            <a:r>
              <a:rPr lang="en-US" sz="4000" dirty="0" smtClean="0"/>
              <a:t>, Uganda. 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391400" y="6019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0"/>
            <a:ext cx="9601200" cy="1325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/>
              <a:t>A desk sits in the sunlight</a:t>
            </a:r>
          </a:p>
          <a:p>
            <a:pPr algn="ctr">
              <a:buNone/>
            </a:pPr>
            <a:r>
              <a:rPr lang="en-US" sz="3600" dirty="0" smtClean="0"/>
              <a:t> of an </a:t>
            </a:r>
            <a:r>
              <a:rPr lang="en-US" sz="3600" dirty="0" err="1" smtClean="0"/>
              <a:t>Awegys</a:t>
            </a:r>
            <a:r>
              <a:rPr lang="en-US" sz="3600" dirty="0" smtClean="0"/>
              <a:t> classroom. </a:t>
            </a:r>
            <a:endParaRPr lang="en-US" sz="3600" dirty="0"/>
          </a:p>
        </p:txBody>
      </p:sp>
      <p:pic>
        <p:nvPicPr>
          <p:cNvPr id="1026" name="Picture 2" descr="C:\Users\test\Documents\Nikon\Uganda 2008\For Elizabeth\desk in su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09838"/>
            <a:ext cx="7391400" cy="494796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5380037"/>
            <a:ext cx="9144000" cy="13255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3600" dirty="0" smtClean="0"/>
              <a:t>  A student raises the Ugandan flag in front of the                   first finished classroom block—new roof and all!</a:t>
            </a:r>
            <a:endParaRPr lang="en-US" sz="3600" dirty="0"/>
          </a:p>
        </p:txBody>
      </p:sp>
      <p:pic>
        <p:nvPicPr>
          <p:cNvPr id="10242" name="Picture 2" descr="C:\Users\test\Documents\Nikon\Uganda 2008\Disk 1\DSC_035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325489" cy="49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0"/>
            <a:ext cx="8915400" cy="4267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Once the school had a roof,</a:t>
            </a:r>
            <a:br>
              <a:rPr lang="en-US" dirty="0" smtClean="0"/>
            </a:br>
            <a:r>
              <a:rPr lang="en-US" dirty="0" smtClean="0"/>
              <a:t>a classroom, and simple desks, </a:t>
            </a:r>
            <a:br>
              <a:rPr lang="en-US" dirty="0" smtClean="0"/>
            </a:br>
            <a:r>
              <a:rPr lang="en-US" dirty="0" smtClean="0"/>
              <a:t>we worked with Ugandan volunteers, </a:t>
            </a:r>
            <a:br>
              <a:rPr lang="en-US" dirty="0" smtClean="0"/>
            </a:br>
            <a:r>
              <a:rPr lang="en-US" dirty="0" smtClean="0"/>
              <a:t>particularly in the war-affected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N</a:t>
            </a:r>
            <a:r>
              <a:rPr lang="en-US" dirty="0" smtClean="0"/>
              <a:t>orth, to identify students</a:t>
            </a:r>
            <a:br>
              <a:rPr lang="en-US" dirty="0" smtClean="0"/>
            </a:br>
            <a:r>
              <a:rPr lang="en-US" dirty="0" smtClean="0"/>
              <a:t> in extreme need.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2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5431" y="2286000"/>
            <a:ext cx="747512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dirty="0"/>
              <a:t>Students like…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2448342"/>
            <a:ext cx="8610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These students would need sponsors to help fund their education.</a:t>
            </a:r>
            <a:br>
              <a:rPr lang="en-US" sz="4400" dirty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4379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305800" cy="1371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dirty="0" smtClean="0"/>
              <a:t> </a:t>
            </a:r>
            <a:r>
              <a:rPr lang="en-US" dirty="0" err="1" smtClean="0"/>
              <a:t>Cypriano</a:t>
            </a:r>
            <a:r>
              <a:rPr lang="en-US" dirty="0" smtClean="0"/>
              <a:t>, who stands behind his mother’s grave and in  front of his humble home.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6952"/>
            <a:ext cx="7162800" cy="4961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477000" y="49530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©Amy </a:t>
            </a:r>
            <a:r>
              <a:rPr lang="en-US" dirty="0" err="1" smtClean="0"/>
              <a:t>Mullarkey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53000"/>
            <a:ext cx="9144000" cy="2514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000" dirty="0" smtClean="0"/>
              <a:t>Winifred and her family, residents of an IDP                </a:t>
            </a:r>
          </a:p>
          <a:p>
            <a:pPr algn="ctr">
              <a:buNone/>
            </a:pPr>
            <a:r>
              <a:rPr lang="en-US" sz="3000" dirty="0" smtClean="0"/>
              <a:t>(refugee) camp, review requirements for admittance</a:t>
            </a:r>
          </a:p>
          <a:p>
            <a:pPr algn="ctr">
              <a:buNone/>
            </a:pPr>
            <a:r>
              <a:rPr lang="en-US" sz="3000" dirty="0" smtClean="0"/>
              <a:t>to </a:t>
            </a:r>
            <a:r>
              <a:rPr lang="en-US" sz="3000" dirty="0" err="1" smtClean="0"/>
              <a:t>Awegys</a:t>
            </a:r>
            <a:r>
              <a:rPr lang="en-US" sz="3000" dirty="0" smtClean="0"/>
              <a:t>, </a:t>
            </a:r>
            <a:r>
              <a:rPr lang="en-US" sz="3000" dirty="0" err="1" smtClean="0"/>
              <a:t>Mtaala’s</a:t>
            </a:r>
            <a:r>
              <a:rPr lang="en-US" sz="3000" dirty="0" smtClean="0"/>
              <a:t> partner school.</a:t>
            </a:r>
            <a:endParaRPr lang="en-US" sz="3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836" y="405656"/>
            <a:ext cx="6880164" cy="457333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922837"/>
            <a:ext cx="9144000" cy="19351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000" dirty="0" smtClean="0"/>
              <a:t>Jimmy, an orphan and former child soldier who lives</a:t>
            </a:r>
          </a:p>
          <a:p>
            <a:pPr algn="ctr">
              <a:buNone/>
            </a:pPr>
            <a:r>
              <a:rPr lang="en-US" sz="3000" dirty="0"/>
              <a:t>w</a:t>
            </a:r>
            <a:r>
              <a:rPr lang="en-US" sz="3000" dirty="0" smtClean="0"/>
              <a:t>ith his Grandma at an IDP camp in the north, learns he</a:t>
            </a:r>
          </a:p>
          <a:p>
            <a:pPr algn="ctr">
              <a:buNone/>
            </a:pPr>
            <a:r>
              <a:rPr lang="en-US" sz="3000" dirty="0" smtClean="0"/>
              <a:t> has a sponsor who will help fund his education.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6400" y="381000"/>
            <a:ext cx="5638800" cy="453396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4800599"/>
            <a:ext cx="9448800" cy="175260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dirty="0" smtClean="0"/>
              <a:t>Sponsors are the heart of our program.</a:t>
            </a:r>
          </a:p>
          <a:p>
            <a:pPr algn="ctr">
              <a:buNone/>
            </a:pPr>
            <a:r>
              <a:rPr lang="en-US" dirty="0"/>
              <a:t>T</a:t>
            </a:r>
            <a:r>
              <a:rPr lang="en-US" dirty="0" smtClean="0"/>
              <a:t>hey provide the means for students to attend school. </a:t>
            </a:r>
            <a:r>
              <a:rPr lang="en-US" dirty="0"/>
              <a:t> 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A sponsor visits her sponsored student.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6259975" cy="4191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03837"/>
            <a:ext cx="8839200" cy="13255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dirty="0" smtClean="0"/>
              <a:t>A view up the hill from the school in 2008.  </a:t>
            </a:r>
          </a:p>
          <a:p>
            <a:pPr>
              <a:buNone/>
            </a:pPr>
            <a:r>
              <a:rPr lang="en-US" dirty="0" smtClean="0"/>
              <a:t>The kitchen is on the right and the latrine is on the left.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43558"/>
            <a:ext cx="7077076" cy="473804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52400"/>
            <a:ext cx="4191000" cy="597377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4000" b="1" dirty="0" smtClean="0"/>
          </a:p>
          <a:p>
            <a:pPr algn="ctr">
              <a:buNone/>
            </a:pPr>
            <a:r>
              <a:rPr lang="en-US" sz="4000" dirty="0" smtClean="0"/>
              <a:t>The school</a:t>
            </a:r>
          </a:p>
          <a:p>
            <a:pPr algn="ctr">
              <a:buNone/>
            </a:pPr>
            <a:r>
              <a:rPr lang="en-US" sz="4000" dirty="0" smtClean="0"/>
              <a:t> kitchen where </a:t>
            </a:r>
          </a:p>
          <a:p>
            <a:pPr algn="ctr">
              <a:buNone/>
            </a:pPr>
            <a:r>
              <a:rPr lang="en-US" sz="4000" dirty="0" smtClean="0"/>
              <a:t>all meals are</a:t>
            </a:r>
          </a:p>
          <a:p>
            <a:pPr algn="ctr">
              <a:buNone/>
            </a:pPr>
            <a:r>
              <a:rPr lang="en-US" sz="4000" dirty="0" smtClean="0"/>
              <a:t>prepared over</a:t>
            </a:r>
          </a:p>
          <a:p>
            <a:pPr algn="ctr">
              <a:buNone/>
            </a:pPr>
            <a:r>
              <a:rPr lang="en-US" sz="4000" dirty="0" smtClean="0"/>
              <a:t> an open fire.</a:t>
            </a:r>
            <a:endParaRPr lang="en-US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59386"/>
            <a:ext cx="3993285" cy="596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52400"/>
            <a:ext cx="4343400" cy="6553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cs typeface="Arial"/>
              </a:rPr>
              <a:t>     Alice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 smtClean="0">
                <a:cs typeface="Arial"/>
              </a:rPr>
              <a:t>Wegoye</a:t>
            </a:r>
            <a:r>
              <a:rPr lang="en-US" sz="2400" dirty="0" smtClean="0">
                <a:cs typeface="Arial"/>
              </a:rPr>
              <a:t>, a retired school teacher and mother of ten, was moved to help Uganda’s orphans and children affected by war and extreme poverty.  </a:t>
            </a:r>
          </a:p>
          <a:p>
            <a:pPr>
              <a:buNone/>
            </a:pPr>
            <a:endParaRPr lang="en-US" sz="2400" dirty="0">
              <a:cs typeface="Arial"/>
            </a:endParaRPr>
          </a:p>
          <a:p>
            <a:pPr>
              <a:buNone/>
            </a:pPr>
            <a:r>
              <a:rPr lang="en-US" sz="2400" dirty="0" smtClean="0">
                <a:cs typeface="Arial"/>
              </a:rPr>
              <a:t>     She gave up her house and land, </a:t>
            </a:r>
            <a:r>
              <a:rPr lang="en-US" sz="2400" dirty="0">
                <a:cs typeface="Arial"/>
              </a:rPr>
              <a:t>turned </a:t>
            </a:r>
            <a:r>
              <a:rPr lang="en-US" sz="2400" dirty="0" smtClean="0">
                <a:cs typeface="Arial"/>
              </a:rPr>
              <a:t>her home </a:t>
            </a:r>
            <a:r>
              <a:rPr lang="en-US" sz="2400" dirty="0">
                <a:cs typeface="Arial"/>
              </a:rPr>
              <a:t>into a dorm, </a:t>
            </a:r>
            <a:r>
              <a:rPr lang="en-US" sz="2400" dirty="0" smtClean="0">
                <a:cs typeface="Arial"/>
              </a:rPr>
              <a:t>and used her tiny pension to begin construction of </a:t>
            </a:r>
            <a:r>
              <a:rPr lang="en-US" sz="2400" dirty="0" err="1" smtClean="0">
                <a:cs typeface="Arial"/>
              </a:rPr>
              <a:t>Awegys</a:t>
            </a:r>
            <a:r>
              <a:rPr lang="en-US" sz="2400" dirty="0" smtClean="0">
                <a:cs typeface="Arial"/>
              </a:rPr>
              <a:t> Secondary School in</a:t>
            </a:r>
          </a:p>
          <a:p>
            <a:pPr>
              <a:buNone/>
            </a:pPr>
            <a:r>
              <a:rPr lang="en-US" sz="2400" dirty="0">
                <a:cs typeface="Arial"/>
              </a:rPr>
              <a:t> </a:t>
            </a:r>
            <a:r>
              <a:rPr lang="en-US" sz="2400" dirty="0" smtClean="0">
                <a:cs typeface="Arial"/>
              </a:rPr>
              <a:t>    the village of </a:t>
            </a:r>
            <a:r>
              <a:rPr lang="en-US" sz="2400" dirty="0" err="1" smtClean="0">
                <a:cs typeface="Arial"/>
              </a:rPr>
              <a:t>Kigo</a:t>
            </a:r>
            <a:r>
              <a:rPr lang="en-US" sz="2400" dirty="0" smtClean="0">
                <a:cs typeface="Arial"/>
              </a:rPr>
              <a:t>, Uganda.</a:t>
            </a:r>
          </a:p>
          <a:p>
            <a:pPr>
              <a:buNone/>
            </a:pPr>
            <a:endParaRPr lang="en-US" sz="2400" dirty="0">
              <a:cs typeface="Arial"/>
            </a:endParaRPr>
          </a:p>
          <a:p>
            <a:pPr>
              <a:buNone/>
            </a:pPr>
            <a:r>
              <a:rPr lang="en-US" sz="2400" dirty="0" smtClean="0">
                <a:cs typeface="Arial"/>
              </a:rPr>
              <a:t>     Here, Alice displays school supplies donated by an </a:t>
            </a:r>
            <a:r>
              <a:rPr lang="en-US" sz="2400" dirty="0" err="1" smtClean="0">
                <a:cs typeface="Arial"/>
              </a:rPr>
              <a:t>Mtaala</a:t>
            </a:r>
            <a:r>
              <a:rPr lang="en-US" sz="2400" dirty="0" smtClean="0">
                <a:cs typeface="Arial"/>
              </a:rPr>
              <a:t> supporter.</a:t>
            </a:r>
            <a:endParaRPr lang="en-US" sz="2400" dirty="0">
              <a:cs typeface="Arial"/>
            </a:endParaRPr>
          </a:p>
        </p:txBody>
      </p:sp>
      <p:pic>
        <p:nvPicPr>
          <p:cNvPr id="2050" name="Picture 2" descr="C:\Users\test\Documents\Nikon\Uganda 2008\Disk 2\2008Aug04_176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194368" cy="624840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533400"/>
            <a:ext cx="4114800" cy="5943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4400" b="1" dirty="0"/>
          </a:p>
          <a:p>
            <a:pPr algn="ctr">
              <a:buNone/>
            </a:pPr>
            <a:r>
              <a:rPr lang="en-US" sz="4000" dirty="0" smtClean="0"/>
              <a:t>Students line up</a:t>
            </a:r>
          </a:p>
          <a:p>
            <a:pPr algn="ctr">
              <a:buNone/>
            </a:pPr>
            <a:r>
              <a:rPr lang="en-US" sz="4000" dirty="0" smtClean="0"/>
              <a:t>for their daily</a:t>
            </a:r>
          </a:p>
          <a:p>
            <a:pPr algn="ctr">
              <a:buNone/>
            </a:pPr>
            <a:r>
              <a:rPr lang="en-US" sz="4000" dirty="0" smtClean="0"/>
              <a:t> school lunch of </a:t>
            </a:r>
          </a:p>
          <a:p>
            <a:pPr algn="ctr">
              <a:buNone/>
            </a:pPr>
            <a:r>
              <a:rPr lang="en-US" sz="4000" dirty="0" smtClean="0"/>
              <a:t>  </a:t>
            </a:r>
            <a:r>
              <a:rPr lang="en-US" sz="4000" dirty="0" err="1" smtClean="0"/>
              <a:t>Posho</a:t>
            </a:r>
            <a:r>
              <a:rPr lang="en-US" sz="4000" dirty="0" smtClean="0"/>
              <a:t> and beans.</a:t>
            </a:r>
            <a:endParaRPr lang="en-US" sz="4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179" y="304800"/>
            <a:ext cx="408122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57800"/>
            <a:ext cx="9144000" cy="13255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000" dirty="0" smtClean="0"/>
              <a:t>After students wash their dishes, the dishes dry on </a:t>
            </a:r>
          </a:p>
          <a:p>
            <a:pPr algn="ctr">
              <a:buNone/>
            </a:pPr>
            <a:r>
              <a:rPr lang="en-US" sz="3000" dirty="0" smtClean="0"/>
              <a:t>a rack next to a stack of firewoo</a:t>
            </a:r>
            <a:r>
              <a:rPr lang="en-US" sz="3000" dirty="0"/>
              <a:t>d</a:t>
            </a:r>
            <a:r>
              <a:rPr lang="en-US" sz="3000" dirty="0" smtClean="0"/>
              <a:t> by the school’s kitchen.</a:t>
            </a:r>
            <a:endParaRPr lang="en-US" sz="3000" dirty="0"/>
          </a:p>
        </p:txBody>
      </p:sp>
      <p:pic>
        <p:nvPicPr>
          <p:cNvPr id="11266" name="Picture 2" descr="C:\Users\test\Documents\Nikon\Uganda 2008\First Morning\2008Aug05_075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819" y="381000"/>
            <a:ext cx="7261581" cy="486105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181600"/>
            <a:ext cx="8839200" cy="13255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000" dirty="0" smtClean="0"/>
              <a:t>Brenda, a sponsored student and orphan from the</a:t>
            </a:r>
          </a:p>
          <a:p>
            <a:pPr algn="ctr">
              <a:buNone/>
            </a:pPr>
            <a:r>
              <a:rPr lang="en-US" sz="3000" dirty="0" smtClean="0"/>
              <a:t>war-affected north, works to create her first Writer’s</a:t>
            </a:r>
          </a:p>
          <a:p>
            <a:pPr algn="ctr">
              <a:buNone/>
            </a:pPr>
            <a:r>
              <a:rPr lang="en-US" sz="3000" dirty="0" smtClean="0"/>
              <a:t>Notebook in a class led by a visiting volunteer.</a:t>
            </a:r>
            <a:endParaRPr lang="en-US" sz="3000" dirty="0"/>
          </a:p>
        </p:txBody>
      </p:sp>
      <p:pic>
        <p:nvPicPr>
          <p:cNvPr id="4098" name="Picture 2" descr="C:\Users\test\Documents\Nikon\Uganda 2008\Disk 2\2008Aug04_184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81000"/>
            <a:ext cx="7013536" cy="470798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8600"/>
            <a:ext cx="6934200" cy="52006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5486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Awegys</a:t>
            </a:r>
            <a:r>
              <a:rPr lang="en-US" sz="3200" dirty="0" smtClean="0"/>
              <a:t> students and Alice receive beds</a:t>
            </a:r>
          </a:p>
          <a:p>
            <a:r>
              <a:rPr lang="en-US" sz="3200" dirty="0" smtClean="0"/>
              <a:t> for the dorm donated by a U.S. high school student.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80037"/>
            <a:ext cx="8229600" cy="1325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The girls’ dormitory with the donated beds </a:t>
            </a:r>
          </a:p>
          <a:p>
            <a:pPr algn="ctr">
              <a:buNone/>
            </a:pPr>
            <a:r>
              <a:rPr lang="en-US" dirty="0" smtClean="0"/>
              <a:t>and mosquito nets for all.</a:t>
            </a:r>
            <a:endParaRPr lang="en-US" dirty="0"/>
          </a:p>
        </p:txBody>
      </p:sp>
      <p:pic>
        <p:nvPicPr>
          <p:cNvPr id="27650" name="Picture 2" descr="C:\Users\test\Documents\OTD\Photos\Photos Uganda Check\Well 2009 1\06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585" y="457200"/>
            <a:ext cx="7283215" cy="487554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1" y="228600"/>
            <a:ext cx="3657600" cy="662940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en-US" sz="1800" b="1" dirty="0" smtClean="0"/>
          </a:p>
          <a:p>
            <a:pPr algn="ctr">
              <a:buNone/>
            </a:pPr>
            <a:r>
              <a:rPr lang="en-US" sz="3600" dirty="0" smtClean="0"/>
              <a:t>The girls of </a:t>
            </a:r>
          </a:p>
          <a:p>
            <a:pPr algn="ctr">
              <a:buNone/>
            </a:pPr>
            <a:r>
              <a:rPr lang="en-US" sz="3600" dirty="0" err="1" smtClean="0"/>
              <a:t>Awegys</a:t>
            </a:r>
            <a:r>
              <a:rPr lang="en-US" sz="3600" dirty="0" smtClean="0"/>
              <a:t> School</a:t>
            </a:r>
          </a:p>
          <a:p>
            <a:pPr algn="ctr">
              <a:buNone/>
            </a:pPr>
            <a:r>
              <a:rPr lang="en-US" sz="3600" dirty="0" smtClean="0"/>
              <a:t>named their dorm</a:t>
            </a:r>
          </a:p>
          <a:p>
            <a:pPr algn="ctr">
              <a:buNone/>
            </a:pPr>
            <a:r>
              <a:rPr lang="en-US" sz="3600" dirty="0"/>
              <a:t>a</a:t>
            </a:r>
            <a:r>
              <a:rPr lang="en-US" sz="3600" dirty="0" smtClean="0"/>
              <a:t>fter Taylor,</a:t>
            </a:r>
            <a:r>
              <a:rPr lang="en-US" sz="3600" dirty="0"/>
              <a:t> </a:t>
            </a:r>
            <a:r>
              <a:rPr lang="en-US" sz="3600" dirty="0" smtClean="0"/>
              <a:t>the</a:t>
            </a:r>
            <a:endParaRPr lang="en-US" sz="3600" dirty="0"/>
          </a:p>
          <a:p>
            <a:pPr algn="ctr">
              <a:buNone/>
            </a:pPr>
            <a:r>
              <a:rPr lang="en-US" sz="3600" dirty="0" smtClean="0"/>
              <a:t>U.S. high school </a:t>
            </a:r>
          </a:p>
          <a:p>
            <a:pPr algn="ctr">
              <a:buNone/>
            </a:pPr>
            <a:r>
              <a:rPr lang="en-US" sz="3600" dirty="0" smtClean="0"/>
              <a:t>sophomore who</a:t>
            </a:r>
          </a:p>
          <a:p>
            <a:pPr algn="ctr">
              <a:buNone/>
            </a:pPr>
            <a:r>
              <a:rPr lang="en-US" sz="3600" dirty="0"/>
              <a:t>r</a:t>
            </a:r>
            <a:r>
              <a:rPr lang="en-US" sz="3600" dirty="0" smtClean="0"/>
              <a:t>aised money for</a:t>
            </a:r>
          </a:p>
          <a:p>
            <a:pPr algn="ctr">
              <a:buNone/>
            </a:pPr>
            <a:r>
              <a:rPr lang="en-US" sz="3600" dirty="0"/>
              <a:t>t</a:t>
            </a:r>
            <a:r>
              <a:rPr lang="en-US" sz="3600" dirty="0" smtClean="0"/>
              <a:t>he beds.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4591051" cy="6121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4266" y="2286000"/>
            <a:ext cx="810345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dirty="0" smtClean="0"/>
              <a:t>Although… 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38125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05400"/>
            <a:ext cx="9144000" cy="2057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smtClean="0"/>
              <a:t>…students had begun attending school, </a:t>
            </a:r>
          </a:p>
          <a:p>
            <a:pPr algn="ctr">
              <a:buNone/>
            </a:pPr>
            <a:r>
              <a:rPr lang="en-US" sz="3600" dirty="0" smtClean="0"/>
              <a:t> the school needed a well.  </a:t>
            </a:r>
            <a:endParaRPr lang="en-US" sz="3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298772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est\Documents\Nikon\Uganda 2008\Disk 5\Amy\7 Stream where our studetns get water.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35028"/>
            <a:ext cx="7012281" cy="469417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5029200"/>
            <a:ext cx="9144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400" dirty="0" smtClean="0"/>
              <a:t>Our students </a:t>
            </a:r>
            <a:r>
              <a:rPr lang="en-US" sz="3400" dirty="0"/>
              <a:t>and the local children </a:t>
            </a:r>
            <a:endParaRPr lang="en-US" sz="3400" dirty="0" smtClean="0"/>
          </a:p>
          <a:p>
            <a:pPr algn="ctr">
              <a:buNone/>
            </a:pPr>
            <a:r>
              <a:rPr lang="en-US" sz="3400" dirty="0" smtClean="0"/>
              <a:t>were </a:t>
            </a:r>
            <a:r>
              <a:rPr lang="en-US" sz="3400" dirty="0"/>
              <a:t>walking one </a:t>
            </a:r>
            <a:r>
              <a:rPr lang="en-US" sz="3400" dirty="0" smtClean="0"/>
              <a:t>half hour </a:t>
            </a:r>
            <a:r>
              <a:rPr lang="en-US" sz="3400" dirty="0"/>
              <a:t>each way to </a:t>
            </a:r>
            <a:r>
              <a:rPr lang="en-US" sz="3400" dirty="0" smtClean="0"/>
              <a:t>fetch                 water from this </a:t>
            </a:r>
            <a:r>
              <a:rPr lang="en-US" sz="3400" dirty="0"/>
              <a:t>polluted stream.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1600200"/>
            <a:ext cx="446496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900" dirty="0" smtClean="0"/>
              <a:t>So…</a:t>
            </a:r>
            <a:endParaRPr lang="en-US" sz="19900" dirty="0"/>
          </a:p>
        </p:txBody>
      </p:sp>
    </p:spTree>
    <p:extLst>
      <p:ext uri="{BB962C8B-B14F-4D97-AF65-F5344CB8AC3E}">
        <p14:creationId xmlns:p14="http://schemas.microsoft.com/office/powerpoint/2010/main" val="199925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172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+mn-lt"/>
              </a:rPr>
              <a:t>Inspired by Alice’s vision, dedication, and sacrifice,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in 2008 the </a:t>
            </a:r>
            <a:r>
              <a:rPr lang="en-US" dirty="0" err="1" smtClean="0">
                <a:latin typeface="+mn-lt"/>
              </a:rPr>
              <a:t>Mtaala</a:t>
            </a:r>
            <a:r>
              <a:rPr lang="en-US" dirty="0" smtClean="0">
                <a:latin typeface="+mn-lt"/>
              </a:rPr>
              <a:t> Foundation forged an educational partnership with Alice’s school, </a:t>
            </a:r>
            <a:br>
              <a:rPr lang="en-US" dirty="0" smtClean="0">
                <a:latin typeface="+mn-lt"/>
              </a:rPr>
            </a:br>
            <a:r>
              <a:rPr lang="en-US" dirty="0" err="1" smtClean="0">
                <a:latin typeface="+mn-lt"/>
              </a:rPr>
              <a:t>Awegys</a:t>
            </a:r>
            <a:r>
              <a:rPr lang="en-US" dirty="0" smtClean="0">
                <a:latin typeface="+mn-lt"/>
              </a:rPr>
              <a:t> Secondary School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in </a:t>
            </a:r>
            <a:r>
              <a:rPr lang="en-US" dirty="0" err="1" smtClean="0">
                <a:latin typeface="+mn-lt"/>
              </a:rPr>
              <a:t>Kigo</a:t>
            </a:r>
            <a:r>
              <a:rPr lang="en-US" dirty="0" smtClean="0">
                <a:latin typeface="+mn-lt"/>
              </a:rPr>
              <a:t>, Uganda. 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661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648208"/>
            <a:ext cx="8686800" cy="182879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400" dirty="0" smtClean="0"/>
              <a:t>…</a:t>
            </a:r>
            <a:r>
              <a:rPr lang="en-US" sz="3400" dirty="0" err="1" smtClean="0"/>
              <a:t>Mtaala’s</a:t>
            </a:r>
            <a:r>
              <a:rPr lang="en-US" sz="3400" dirty="0" smtClean="0"/>
              <a:t> first major improvement  </a:t>
            </a:r>
          </a:p>
          <a:p>
            <a:pPr algn="ctr">
              <a:buNone/>
            </a:pPr>
            <a:r>
              <a:rPr lang="en-US" sz="3400" dirty="0" smtClean="0"/>
              <a:t>was to install a well that supplies clean water</a:t>
            </a:r>
          </a:p>
          <a:p>
            <a:pPr algn="ctr">
              <a:buNone/>
            </a:pPr>
            <a:r>
              <a:rPr lang="en-US" sz="3400" dirty="0" smtClean="0"/>
              <a:t>to the school and surrounding village.  </a:t>
            </a:r>
            <a:endParaRPr lang="en-US" sz="34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2"/>
            <a:ext cx="8331992" cy="426719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410200"/>
            <a:ext cx="8991600" cy="106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dirty="0" smtClean="0"/>
              <a:t>Meanwhile, work on the school buildings continued.</a:t>
            </a:r>
          </a:p>
          <a:p>
            <a:pPr algn="ctr">
              <a:buNone/>
            </a:pPr>
            <a:r>
              <a:rPr lang="en-US" dirty="0" smtClean="0"/>
              <a:t> </a:t>
            </a:r>
            <a:r>
              <a:rPr lang="en-US" dirty="0"/>
              <a:t>W</a:t>
            </a:r>
            <a:r>
              <a:rPr lang="en-US" dirty="0" smtClean="0"/>
              <a:t>indows were framed and bushes planted,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467450"/>
            <a:ext cx="7382841" cy="494274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5486400"/>
            <a:ext cx="9601200" cy="8382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400" dirty="0" smtClean="0"/>
              <a:t>and plastering of the classroom blocks</a:t>
            </a:r>
          </a:p>
          <a:p>
            <a:pPr algn="ctr">
              <a:buNone/>
            </a:pPr>
            <a:r>
              <a:rPr lang="en-US" sz="3400" dirty="0" smtClean="0"/>
              <a:t> was  underway—thanks to a </a:t>
            </a:r>
            <a:r>
              <a:rPr lang="en-US" sz="3400" dirty="0" err="1" smtClean="0"/>
              <a:t>Mtaala</a:t>
            </a:r>
            <a:r>
              <a:rPr lang="en-US" sz="3400" dirty="0" smtClean="0"/>
              <a:t> donor. </a:t>
            </a:r>
          </a:p>
          <a:p>
            <a:pPr algn="ctr">
              <a:buNone/>
            </a:pPr>
            <a:endParaRPr lang="en-US" sz="3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81544"/>
            <a:ext cx="7467600" cy="496547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999037"/>
            <a:ext cx="8991600" cy="15541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000" dirty="0" smtClean="0"/>
              <a:t>The original classroom block was finished the summer</a:t>
            </a:r>
          </a:p>
          <a:p>
            <a:pPr algn="ctr">
              <a:buNone/>
            </a:pPr>
            <a:r>
              <a:rPr lang="en-US" sz="3000" dirty="0" smtClean="0"/>
              <a:t> of 2011.  It has come a long way from when </a:t>
            </a:r>
          </a:p>
          <a:p>
            <a:pPr algn="ctr">
              <a:buNone/>
            </a:pPr>
            <a:r>
              <a:rPr lang="en-US" sz="3000" dirty="0"/>
              <a:t>s</a:t>
            </a:r>
            <a:r>
              <a:rPr lang="en-US" sz="3000" dirty="0" smtClean="0"/>
              <a:t>tudents moved bricks for this building years ago.  </a:t>
            </a:r>
            <a:endParaRPr lang="en-US" sz="3000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431271"/>
            <a:ext cx="6858000" cy="456009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05400"/>
            <a:ext cx="9144000" cy="18288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000" b="1" dirty="0" smtClean="0"/>
              <a:t> </a:t>
            </a:r>
            <a:r>
              <a:rPr lang="en-US" sz="3000" dirty="0" smtClean="0"/>
              <a:t>Geoffrey, a sponsored </a:t>
            </a:r>
            <a:r>
              <a:rPr lang="en-US" sz="3000" dirty="0" err="1" smtClean="0"/>
              <a:t>Awegys</a:t>
            </a:r>
            <a:r>
              <a:rPr lang="en-US" sz="3000" dirty="0" smtClean="0"/>
              <a:t> student,</a:t>
            </a:r>
            <a:r>
              <a:rPr lang="en-US" sz="3000" b="1" dirty="0" smtClean="0"/>
              <a:t> </a:t>
            </a:r>
            <a:r>
              <a:rPr lang="en-US" sz="3000" dirty="0" smtClean="0"/>
              <a:t> stands in the</a:t>
            </a:r>
          </a:p>
          <a:p>
            <a:pPr algn="ctr">
              <a:buNone/>
            </a:pPr>
            <a:r>
              <a:rPr lang="en-US" sz="3000" dirty="0" smtClean="0"/>
              <a:t>student-named Freedom Square, the school’s courtyard</a:t>
            </a:r>
          </a:p>
          <a:p>
            <a:pPr algn="ctr">
              <a:buNone/>
            </a:pPr>
            <a:r>
              <a:rPr lang="en-US" sz="3000" dirty="0" smtClean="0"/>
              <a:t> and place the students say they feel they can be free.</a:t>
            </a:r>
            <a:endParaRPr lang="en-US" sz="3000" dirty="0"/>
          </a:p>
        </p:txBody>
      </p:sp>
      <p:pic>
        <p:nvPicPr>
          <p:cNvPr id="12290" name="Picture 2" descr="C:\Users\test\Documents\pictures\Uganda 9.2010 Introduction\2010-08-12 Uganda 9.2010 Mbale School Introduction\DSC_044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07320"/>
            <a:ext cx="7239000" cy="484594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05400"/>
            <a:ext cx="9144000" cy="15541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000" b="1" dirty="0" smtClean="0"/>
              <a:t>     </a:t>
            </a:r>
            <a:r>
              <a:rPr lang="en-US" sz="3000" dirty="0" smtClean="0"/>
              <a:t> A U.S. volunteer leads </a:t>
            </a:r>
            <a:r>
              <a:rPr lang="en-US" sz="3000" dirty="0" err="1" smtClean="0"/>
              <a:t>Awegys</a:t>
            </a:r>
            <a:r>
              <a:rPr lang="en-US" sz="3000" dirty="0" smtClean="0"/>
              <a:t> students</a:t>
            </a:r>
          </a:p>
          <a:p>
            <a:pPr algn="ctr">
              <a:buNone/>
            </a:pPr>
            <a:r>
              <a:rPr lang="en-US" sz="3000" dirty="0" smtClean="0"/>
              <a:t> in  their first-ever computer lesson</a:t>
            </a:r>
            <a:r>
              <a:rPr lang="en-US" sz="3000" dirty="0"/>
              <a:t> </a:t>
            </a:r>
            <a:r>
              <a:rPr lang="en-US" sz="3000" dirty="0" smtClean="0"/>
              <a:t>using computers</a:t>
            </a:r>
          </a:p>
          <a:p>
            <a:pPr algn="ctr">
              <a:buNone/>
            </a:pPr>
            <a:r>
              <a:rPr lang="en-US" sz="3000" dirty="0" smtClean="0"/>
              <a:t> donated by Earth Walk, U.S.A.</a:t>
            </a:r>
            <a:endParaRPr lang="en-US" sz="30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587" y="152400"/>
            <a:ext cx="7415213" cy="493063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03837"/>
            <a:ext cx="9144000" cy="13255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dirty="0" smtClean="0"/>
              <a:t>The boys’ dormitory gets solar power—</a:t>
            </a:r>
          </a:p>
          <a:p>
            <a:pPr algn="ctr">
              <a:buNone/>
            </a:pPr>
            <a:r>
              <a:rPr lang="en-US" dirty="0" smtClean="0"/>
              <a:t>that means one light bulb in every dorm room now!</a:t>
            </a:r>
          </a:p>
          <a:p>
            <a:pPr algn="ctr">
              <a:buNone/>
            </a:pPr>
            <a:endParaRPr lang="en-US" dirty="0"/>
          </a:p>
        </p:txBody>
      </p:sp>
      <p:pic>
        <p:nvPicPr>
          <p:cNvPr id="18435" name="Picture 3" descr="C:\Users\test\Documents\1 A Mtaala\Videos Photos\Solarforboys'dor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61950"/>
            <a:ext cx="6629400" cy="497205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10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A </a:t>
            </a:r>
            <a:r>
              <a:rPr lang="en-US" sz="3600" dirty="0" err="1" smtClean="0">
                <a:solidFill>
                  <a:schemeClr val="tx1"/>
                </a:solidFill>
              </a:rPr>
              <a:t>Mtaala</a:t>
            </a:r>
            <a:r>
              <a:rPr lang="en-US" sz="3600" dirty="0" smtClean="0">
                <a:solidFill>
                  <a:schemeClr val="tx1"/>
                </a:solidFill>
              </a:rPr>
              <a:t> donor sent </a:t>
            </a:r>
            <a:r>
              <a:rPr lang="en-US" sz="3600" dirty="0" err="1" smtClean="0">
                <a:solidFill>
                  <a:schemeClr val="tx1"/>
                </a:solidFill>
              </a:rPr>
              <a:t>Awegys</a:t>
            </a:r>
            <a:endParaRPr lang="en-US" sz="3600" dirty="0" smtClean="0">
              <a:solidFill>
                <a:schemeClr val="tx1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 students bed linens and books.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test\Documents\1 A Mtaala\Videos Photos\Agnes\DSC_016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53842"/>
            <a:ext cx="7696200" cy="511715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400"/>
            <a:ext cx="9144000" cy="114300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b="1" dirty="0" smtClean="0"/>
              <a:t>   </a:t>
            </a:r>
            <a:r>
              <a:rPr lang="en-US" sz="4100" b="1" dirty="0" smtClean="0"/>
              <a:t> </a:t>
            </a:r>
            <a:r>
              <a:rPr lang="en-US" sz="4300" dirty="0" smtClean="0"/>
              <a:t>Libraries are rare in Uganda, so in 2010 </a:t>
            </a:r>
            <a:r>
              <a:rPr lang="en-US" sz="4300" dirty="0" err="1" smtClean="0"/>
              <a:t>Mtaala</a:t>
            </a:r>
            <a:endParaRPr lang="en-US" sz="4300" dirty="0" smtClean="0"/>
          </a:p>
          <a:p>
            <a:pPr algn="ctr">
              <a:buNone/>
            </a:pPr>
            <a:r>
              <a:rPr lang="en-US" sz="4300" dirty="0" smtClean="0"/>
              <a:t> constructed a school library out of a shipping  container.</a:t>
            </a:r>
            <a:endParaRPr lang="en-US" sz="4300" dirty="0"/>
          </a:p>
        </p:txBody>
      </p:sp>
      <p:pic>
        <p:nvPicPr>
          <p:cNvPr id="2050" name="Picture 2" descr="C:\Users\test\Documents\1 A Mtaala\Videos Photos\Library\Library 101010\Lib 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558" y="228601"/>
            <a:ext cx="7792642" cy="518160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57800"/>
            <a:ext cx="8229600" cy="1325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/>
              <a:t>Once the library container was ready, </a:t>
            </a:r>
          </a:p>
          <a:p>
            <a:pPr algn="ctr">
              <a:buNone/>
            </a:pPr>
            <a:r>
              <a:rPr lang="en-US" sz="3600" dirty="0" smtClean="0"/>
              <a:t> the students organized a cleaning.</a:t>
            </a:r>
            <a:endParaRPr lang="en-US" sz="3600" dirty="0"/>
          </a:p>
        </p:txBody>
      </p:sp>
      <p:pic>
        <p:nvPicPr>
          <p:cNvPr id="12290" name="Picture 2" descr="C:\Users\test\Documents\1 A Mtaala\Videos Photos\Library\cleaning\IMG_15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90500"/>
            <a:ext cx="6858000" cy="514350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371600"/>
            <a:ext cx="8610600" cy="4132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/>
              <a:t>This school would </a:t>
            </a:r>
            <a:r>
              <a:rPr lang="en-US" sz="4400" dirty="0" smtClean="0"/>
              <a:t>welcome </a:t>
            </a:r>
            <a:r>
              <a:rPr lang="en-US" sz="4400" dirty="0"/>
              <a:t>children who dreamed of </a:t>
            </a:r>
            <a:r>
              <a:rPr lang="en-US" sz="4400" dirty="0" smtClean="0"/>
              <a:t>attending </a:t>
            </a:r>
            <a:r>
              <a:rPr lang="en-US" sz="4400" dirty="0"/>
              <a:t>school but</a:t>
            </a:r>
            <a:r>
              <a:rPr lang="en-US" sz="4400" dirty="0" smtClean="0"/>
              <a:t>—due </a:t>
            </a:r>
            <a:r>
              <a:rPr lang="en-US" sz="4400" dirty="0"/>
              <a:t>to extreme poverty, </a:t>
            </a:r>
            <a:r>
              <a:rPr lang="en-US" sz="4400" dirty="0" smtClean="0"/>
              <a:t>war</a:t>
            </a:r>
            <a:r>
              <a:rPr lang="en-US" sz="4400" dirty="0"/>
              <a:t>, or the death of their parents</a:t>
            </a:r>
            <a:r>
              <a:rPr lang="en-US" sz="4400" dirty="0" smtClean="0"/>
              <a:t>—</a:t>
            </a:r>
          </a:p>
          <a:p>
            <a:pPr algn="ctr">
              <a:lnSpc>
                <a:spcPct val="120000"/>
              </a:lnSpc>
            </a:pPr>
            <a:r>
              <a:rPr lang="en-US" sz="4400" dirty="0" smtClean="0"/>
              <a:t>could </a:t>
            </a:r>
            <a:r>
              <a:rPr lang="en-US" sz="4400" dirty="0"/>
              <a:t>not afford school. </a:t>
            </a:r>
          </a:p>
        </p:txBody>
      </p:sp>
    </p:spTree>
    <p:extLst>
      <p:ext uri="{BB962C8B-B14F-4D97-AF65-F5344CB8AC3E}">
        <p14:creationId xmlns:p14="http://schemas.microsoft.com/office/powerpoint/2010/main" val="143110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80037"/>
            <a:ext cx="8229600" cy="1325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The students scrubbed the library </a:t>
            </a:r>
          </a:p>
          <a:p>
            <a:pPr algn="ctr">
              <a:buNone/>
            </a:pPr>
            <a:r>
              <a:rPr lang="en-US" dirty="0"/>
              <a:t>c</a:t>
            </a:r>
            <a:r>
              <a:rPr lang="en-US" dirty="0" smtClean="0"/>
              <a:t>ontainer to prepare it for painting.</a:t>
            </a:r>
            <a:endParaRPr lang="en-US" dirty="0"/>
          </a:p>
        </p:txBody>
      </p:sp>
      <p:pic>
        <p:nvPicPr>
          <p:cNvPr id="13314" name="Picture 2" descr="C:\Users\test\Documents\1 A Mtaala\Videos Photos\Library\cleaning\IMG_15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6705600" cy="502920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638800"/>
            <a:ext cx="8610600" cy="914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smtClean="0"/>
              <a:t>Students unload shelves for the new library.</a:t>
            </a:r>
            <a:endParaRPr lang="en-US" sz="3600" dirty="0"/>
          </a:p>
        </p:txBody>
      </p:sp>
      <p:pic>
        <p:nvPicPr>
          <p:cNvPr id="5122" name="Picture 2" descr="C:\Users\test\Documents\1 A Mtaala\Videos Photos\Library\Library 101010\Lib 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04801"/>
            <a:ext cx="7678522" cy="510540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0"/>
            <a:ext cx="8229600" cy="990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400" dirty="0" smtClean="0"/>
              <a:t>Jimmy, now a student and leader at </a:t>
            </a:r>
            <a:r>
              <a:rPr lang="en-US" sz="3400" dirty="0" err="1" smtClean="0"/>
              <a:t>Awegys</a:t>
            </a:r>
            <a:r>
              <a:rPr lang="en-US" sz="3400" dirty="0" smtClean="0"/>
              <a:t>, </a:t>
            </a:r>
          </a:p>
          <a:p>
            <a:pPr algn="ctr">
              <a:buNone/>
            </a:pPr>
            <a:r>
              <a:rPr lang="en-US" sz="3400" dirty="0" smtClean="0"/>
              <a:t>stamps books in the school’s new library.</a:t>
            </a:r>
            <a:endParaRPr lang="en-US" sz="3400" dirty="0"/>
          </a:p>
        </p:txBody>
      </p:sp>
      <p:pic>
        <p:nvPicPr>
          <p:cNvPr id="88066" name="Picture 2" descr="Stamping book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467600" cy="49709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0"/>
            <a:ext cx="8229600" cy="9445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dirty="0" smtClean="0"/>
              <a:t> </a:t>
            </a:r>
            <a:r>
              <a:rPr lang="en-US" dirty="0" err="1" smtClean="0"/>
              <a:t>Awegys</a:t>
            </a:r>
            <a:r>
              <a:rPr lang="en-US" dirty="0" smtClean="0"/>
              <a:t> students read on the veranda</a:t>
            </a:r>
          </a:p>
          <a:p>
            <a:pPr algn="ctr">
              <a:buNone/>
            </a:pPr>
            <a:r>
              <a:rPr lang="en-US" dirty="0" smtClean="0"/>
              <a:t> of the new library they named…</a:t>
            </a:r>
            <a:endParaRPr lang="en-US" dirty="0"/>
          </a:p>
        </p:txBody>
      </p:sp>
      <p:pic>
        <p:nvPicPr>
          <p:cNvPr id="1027" name="Picture 3" descr="C:\Users\test\Documents\1 A Mtaala\Videos Photos\Library\Library 101010\DSC_0195 -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899" y="304800"/>
            <a:ext cx="7632701" cy="50752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715000"/>
            <a:ext cx="8229600" cy="838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/>
              <a:t>…“Community Hope Library.”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19" y="381000"/>
            <a:ext cx="7955281" cy="5289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27637"/>
            <a:ext cx="9067800" cy="13255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400" dirty="0" smtClean="0"/>
              <a:t>Students send a big thank you for the donated                 books and their new library.</a:t>
            </a:r>
            <a:endParaRPr lang="en-US" sz="3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59044"/>
            <a:ext cx="7391400" cy="4948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1325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400" dirty="0" smtClean="0"/>
              <a:t>The library stands next to the well. </a:t>
            </a:r>
          </a:p>
          <a:p>
            <a:pPr algn="ctr">
              <a:buNone/>
            </a:pPr>
            <a:r>
              <a:rPr lang="en-US" sz="3400" dirty="0" smtClean="0"/>
              <a:t> Both nourish the school and the village. </a:t>
            </a:r>
            <a:endParaRPr lang="en-US" sz="3400" dirty="0"/>
          </a:p>
        </p:txBody>
      </p:sp>
      <p:pic>
        <p:nvPicPr>
          <p:cNvPr id="6146" name="Picture 2" descr="C:\Users\test\Desktop\Published Uganda Movie Rosa 2009\Library 101010\Lib 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45040"/>
            <a:ext cx="7467600" cy="496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57200"/>
            <a:ext cx="7340600" cy="4886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1000" y="527667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By 2012, </a:t>
            </a:r>
            <a:r>
              <a:rPr lang="en-US" sz="3600" dirty="0" err="1" smtClean="0"/>
              <a:t>Mtaala</a:t>
            </a:r>
            <a:r>
              <a:rPr lang="en-US" sz="3600" dirty="0" smtClean="0"/>
              <a:t> purchased </a:t>
            </a:r>
            <a:r>
              <a:rPr lang="en-US" sz="3600" dirty="0"/>
              <a:t>desks</a:t>
            </a:r>
            <a:r>
              <a:rPr lang="en-US" sz="3600" dirty="0" smtClean="0"/>
              <a:t>, </a:t>
            </a:r>
          </a:p>
          <a:p>
            <a:pPr algn="ctr"/>
            <a:r>
              <a:rPr lang="en-US" sz="3600" dirty="0" smtClean="0"/>
              <a:t>thanks </a:t>
            </a:r>
            <a:r>
              <a:rPr lang="en-US" sz="3600" dirty="0"/>
              <a:t>to a U.S. educational </a:t>
            </a:r>
            <a:r>
              <a:rPr lang="en-US" sz="3600" dirty="0" smtClean="0"/>
              <a:t>partner.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2982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1828800"/>
            <a:ext cx="5638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/>
              <a:t>But—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29641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81000"/>
            <a:ext cx="6197600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-76200" y="5029200"/>
            <a:ext cx="929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--in order to provide a comprehensive six year curriculum,</a:t>
            </a:r>
          </a:p>
          <a:p>
            <a:pPr algn="ctr"/>
            <a:r>
              <a:rPr lang="en-US" sz="3000" dirty="0" smtClean="0"/>
              <a:t>the school needed a science lab.  </a:t>
            </a:r>
            <a:r>
              <a:rPr lang="en-US" sz="3000" dirty="0" err="1" smtClean="0"/>
              <a:t>Mtaala</a:t>
            </a:r>
            <a:r>
              <a:rPr lang="en-US" sz="3000" dirty="0" smtClean="0"/>
              <a:t> funded </a:t>
            </a:r>
          </a:p>
          <a:p>
            <a:pPr algn="ctr"/>
            <a:r>
              <a:rPr lang="en-US" sz="3000" dirty="0" smtClean="0"/>
              <a:t>the new lab and construction began in 2012.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70474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err="1"/>
              <a:t>Mtaala</a:t>
            </a:r>
            <a:r>
              <a:rPr lang="en-US" sz="7200" dirty="0"/>
              <a:t> would </a:t>
            </a:r>
            <a:r>
              <a:rPr lang="en-US" sz="7200" dirty="0" smtClean="0"/>
              <a:t>help</a:t>
            </a:r>
            <a:br>
              <a:rPr lang="en-US" sz="7200" dirty="0" smtClean="0"/>
            </a:br>
            <a:r>
              <a:rPr lang="en-US" sz="7200" dirty="0" smtClean="0"/>
              <a:t> </a:t>
            </a:r>
            <a:r>
              <a:rPr lang="en-US" sz="7200" dirty="0"/>
              <a:t>make it happen.</a:t>
            </a:r>
          </a:p>
        </p:txBody>
      </p:sp>
    </p:spTree>
    <p:extLst>
      <p:ext uri="{BB962C8B-B14F-4D97-AF65-F5344CB8AC3E}">
        <p14:creationId xmlns:p14="http://schemas.microsoft.com/office/powerpoint/2010/main" val="27554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04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" y="5410200"/>
            <a:ext cx="8686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/>
              <a:t>The exterior of the lab is finished, and the entire lab is attached to the original classroom block. 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3533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472948"/>
            <a:ext cx="7645400" cy="50896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38200" y="55626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Workers outfit the inside of the lab.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3256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73967"/>
            <a:ext cx="7035800" cy="4683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" y="51816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Students attend their first science            class in the new laboratory!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972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68" y="346374"/>
            <a:ext cx="3320332" cy="498762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41429"/>
            <a:ext cx="3323627" cy="499257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04800" y="5486400"/>
            <a:ext cx="899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/>
              <a:t>Students perform labs with equipment donated through our Educational Partnership program. 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2612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600200"/>
            <a:ext cx="5410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/>
              <a:t>Next…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12035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18861"/>
            <a:ext cx="5791200" cy="5015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" y="52578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Construction for the new bathroom begins around the school’s original pit latrine.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3286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57200"/>
            <a:ext cx="6598943" cy="498838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2400" y="5562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</a:t>
            </a:r>
            <a:r>
              <a:rPr lang="en-US" sz="3600" dirty="0" smtClean="0"/>
              <a:t>he foundation for the bathroom  rises.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2540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63921"/>
            <a:ext cx="7391400" cy="497007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62000" y="52578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The new boys’ and girls’ bathrooms</a:t>
            </a:r>
          </a:p>
          <a:p>
            <a:pPr algn="ctr"/>
            <a:r>
              <a:rPr lang="en-US" sz="3200" dirty="0" smtClean="0"/>
              <a:t> provide a healthy and hygienic place for students to take basin baths…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666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85800"/>
            <a:ext cx="7116502" cy="47244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667000" y="3244334"/>
            <a:ext cx="1997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5388114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u</a:t>
            </a:r>
            <a:r>
              <a:rPr lang="en-US" sz="4000" dirty="0" smtClean="0"/>
              <a:t>sing water they pump from the well!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5999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381000"/>
            <a:ext cx="7219950" cy="48133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914400" y="5124271"/>
            <a:ext cx="723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Students </a:t>
            </a:r>
            <a:r>
              <a:rPr lang="en-US" sz="3600" dirty="0"/>
              <a:t>manually pump </a:t>
            </a:r>
            <a:endParaRPr lang="en-US" sz="3600" dirty="0" smtClean="0"/>
          </a:p>
          <a:p>
            <a:pPr algn="ctr"/>
            <a:r>
              <a:rPr lang="en-US" sz="3600" dirty="0" smtClean="0"/>
              <a:t>the </a:t>
            </a:r>
            <a:r>
              <a:rPr lang="en-US" sz="3600" dirty="0"/>
              <a:t>water up to the cistern.</a:t>
            </a:r>
          </a:p>
        </p:txBody>
      </p:sp>
    </p:spTree>
    <p:extLst>
      <p:ext uri="{BB962C8B-B14F-4D97-AF65-F5344CB8AC3E}">
        <p14:creationId xmlns:p14="http://schemas.microsoft.com/office/powerpoint/2010/main" val="18036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2057400"/>
            <a:ext cx="8991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 smtClean="0"/>
              <a:t>The school’s </a:t>
            </a:r>
            <a:r>
              <a:rPr lang="en-US" sz="8000" dirty="0"/>
              <a:t>beginning… </a:t>
            </a:r>
          </a:p>
        </p:txBody>
      </p:sp>
    </p:spTree>
    <p:extLst>
      <p:ext uri="{BB962C8B-B14F-4D97-AF65-F5344CB8AC3E}">
        <p14:creationId xmlns:p14="http://schemas.microsoft.com/office/powerpoint/2010/main" val="400718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21" t="11675" r="10148" b="12056"/>
          <a:stretch/>
        </p:blipFill>
        <p:spPr>
          <a:xfrm>
            <a:off x="821722" y="309208"/>
            <a:ext cx="7395505" cy="494859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28600" y="5323582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Since the </a:t>
            </a:r>
            <a:r>
              <a:rPr lang="en-US" sz="3200" dirty="0"/>
              <a:t>cistern sits higher than the bathrooms</a:t>
            </a:r>
            <a:r>
              <a:rPr lang="en-US" sz="3200" dirty="0" smtClean="0"/>
              <a:t>, </a:t>
            </a:r>
            <a:r>
              <a:rPr lang="en-US" sz="3200" dirty="0"/>
              <a:t>the force of gravity moves water from the </a:t>
            </a:r>
            <a:r>
              <a:rPr lang="en-US" sz="3200" dirty="0" smtClean="0"/>
              <a:t>cistern…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338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38738"/>
            <a:ext cx="7639291" cy="507146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81000" y="5464314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…to </a:t>
            </a:r>
            <a:r>
              <a:rPr lang="en-US" sz="4000" dirty="0"/>
              <a:t>the sinks and toilets when needed.</a:t>
            </a:r>
          </a:p>
        </p:txBody>
      </p:sp>
    </p:spTree>
    <p:extLst>
      <p:ext uri="{BB962C8B-B14F-4D97-AF65-F5344CB8AC3E}">
        <p14:creationId xmlns:p14="http://schemas.microsoft.com/office/powerpoint/2010/main" val="8465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4799"/>
            <a:ext cx="7162800" cy="499613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81000" y="533400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Now all students can wash their hands in a sink with soap and running water.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328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13360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Still, </a:t>
            </a:r>
            <a:r>
              <a:rPr lang="en-US" sz="4800" dirty="0"/>
              <a:t>there </a:t>
            </a:r>
            <a:r>
              <a:rPr lang="en-US" sz="4800" dirty="0" smtClean="0"/>
              <a:t>was </a:t>
            </a:r>
            <a:r>
              <a:rPr lang="en-US" sz="4800" dirty="0"/>
              <a:t>no health </a:t>
            </a:r>
            <a:r>
              <a:rPr lang="en-US" sz="4800" dirty="0" smtClean="0"/>
              <a:t>clinic</a:t>
            </a:r>
          </a:p>
          <a:p>
            <a:pPr algn="ctr"/>
            <a:r>
              <a:rPr lang="en-US" sz="4800" dirty="0" smtClean="0"/>
              <a:t> </a:t>
            </a:r>
            <a:r>
              <a:rPr lang="en-US" sz="4800" dirty="0"/>
              <a:t>at the school or in the </a:t>
            </a:r>
            <a:r>
              <a:rPr lang="en-US" sz="4800" dirty="0" smtClean="0"/>
              <a:t>area, 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590800" y="1447800"/>
            <a:ext cx="3810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/>
              <a:t>So…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34097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81000"/>
            <a:ext cx="6477000" cy="486793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2400" y="5334000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…</a:t>
            </a:r>
            <a:r>
              <a:rPr lang="en-US" sz="4000" dirty="0" err="1" smtClean="0"/>
              <a:t>Mtaala</a:t>
            </a:r>
            <a:r>
              <a:rPr lang="en-US" sz="4000" dirty="0" smtClean="0"/>
              <a:t> started constructing a community health clinic in 2013.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806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65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685800"/>
            <a:ext cx="6827520" cy="453542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66800" y="54102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 2014, the Thomas Fest </a:t>
            </a:r>
          </a:p>
          <a:p>
            <a:pPr algn="ctr"/>
            <a:r>
              <a:rPr lang="en-US" sz="3600" dirty="0" smtClean="0"/>
              <a:t>Community Health Clinic opened.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3760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5700" y="685800"/>
            <a:ext cx="6827520" cy="453542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676400" y="54102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The clinic’s lobby.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6323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63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0"/>
            <a:ext cx="7341419" cy="48768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43000" y="5562600"/>
            <a:ext cx="716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One of the rooms for patients.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6652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62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25929"/>
            <a:ext cx="6858000" cy="455567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05000" y="518160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And pharmacy.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650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228600"/>
            <a:ext cx="6756400" cy="50673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52578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Village children participate</a:t>
            </a:r>
          </a:p>
          <a:p>
            <a:pPr algn="ctr"/>
            <a:r>
              <a:rPr lang="en-US" sz="3000" dirty="0" smtClean="0"/>
              <a:t> in a Community Health Day offering </a:t>
            </a:r>
          </a:p>
          <a:p>
            <a:pPr algn="ctr"/>
            <a:r>
              <a:rPr lang="en-US" sz="3000" dirty="0"/>
              <a:t>d</a:t>
            </a:r>
            <a:r>
              <a:rPr lang="en-US" sz="3000" dirty="0" smtClean="0"/>
              <a:t>eworming, wound care, and Vitamin A treatment.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740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5334000"/>
            <a:ext cx="9448800" cy="1524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dirty="0" smtClean="0"/>
              <a:t>A view through a classroom window of Alice looking </a:t>
            </a:r>
          </a:p>
          <a:p>
            <a:pPr algn="ctr">
              <a:buNone/>
            </a:pPr>
            <a:r>
              <a:rPr lang="en-US" dirty="0"/>
              <a:t>o</a:t>
            </a:r>
            <a:r>
              <a:rPr lang="en-US" dirty="0" smtClean="0"/>
              <a:t>ut of what was her house—but is now the girls’ dorm.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7414840" cy="497701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57199"/>
            <a:ext cx="7208520" cy="478851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800" y="53340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 dentist visits the Fest Community </a:t>
            </a:r>
          </a:p>
          <a:p>
            <a:pPr algn="ctr"/>
            <a:r>
              <a:rPr lang="en-US" sz="3200" dirty="0" smtClean="0"/>
              <a:t>Health Clinic monthly.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88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1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533400"/>
            <a:ext cx="6827520" cy="453542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04800" y="51054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 woman was admitted to the health clinic </a:t>
            </a:r>
          </a:p>
          <a:p>
            <a:pPr algn="ctr"/>
            <a:r>
              <a:rPr lang="en-US" sz="3600" dirty="0" smtClean="0"/>
              <a:t>with severe Malaria </a:t>
            </a:r>
            <a:r>
              <a:rPr lang="en-US" sz="3600" dirty="0"/>
              <a:t>for two </a:t>
            </a:r>
            <a:r>
              <a:rPr lang="en-US" sz="3600" dirty="0" smtClean="0"/>
              <a:t>days.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7334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2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399"/>
            <a:ext cx="7391400" cy="491000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4800" y="560206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An </a:t>
            </a:r>
            <a:r>
              <a:rPr lang="en-US" sz="3600" dirty="0" err="1" smtClean="0"/>
              <a:t>Awegys</a:t>
            </a:r>
            <a:r>
              <a:rPr lang="en-US" sz="3600" dirty="0" smtClean="0"/>
              <a:t> student receives an eye exam.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257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12594"/>
            <a:ext cx="6019800" cy="484520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3400" y="5320605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Students and villagers express their</a:t>
            </a:r>
          </a:p>
          <a:p>
            <a:pPr algn="ctr"/>
            <a:r>
              <a:rPr lang="en-US" sz="3600" dirty="0" smtClean="0"/>
              <a:t> gratitude in front of the completed clinic.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169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1" y="457200"/>
            <a:ext cx="7105497" cy="4724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200" y="5320605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Big news!  Demolition begins</a:t>
            </a:r>
            <a:r>
              <a:rPr lang="is-IS" sz="3600" dirty="0" smtClean="0"/>
              <a:t>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583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3400"/>
            <a:ext cx="7467600" cy="49651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2400" y="57912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on Alice’s original house</a:t>
            </a:r>
            <a:r>
              <a:rPr lang="is-IS" sz="3600" dirty="0"/>
              <a:t>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5342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5638800"/>
            <a:ext cx="7094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f</a:t>
            </a:r>
            <a:r>
              <a:rPr lang="en-US" sz="3600" dirty="0" smtClean="0"/>
              <a:t>or a new classroom block and dorm.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7162800" cy="47625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585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7678522" cy="5105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33400" y="5638800"/>
            <a:ext cx="83702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Students </a:t>
            </a:r>
            <a:r>
              <a:rPr lang="en-US" sz="3600" smtClean="0"/>
              <a:t>attend school during construction.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413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8608" y="5486400"/>
            <a:ext cx="8925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The new classroom building continues to rise.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8001000" cy="4480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87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7741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In response to the learning </a:t>
            </a:r>
          </a:p>
          <a:p>
            <a:pPr algn="ctr"/>
            <a:r>
              <a:rPr lang="en-US" sz="4800" dirty="0" smtClean="0"/>
              <a:t>and support </a:t>
            </a:r>
            <a:r>
              <a:rPr lang="en-US" sz="4800" dirty="0"/>
              <a:t>o</a:t>
            </a:r>
            <a:r>
              <a:rPr lang="en-US" sz="4800" dirty="0" smtClean="0"/>
              <a:t>ur </a:t>
            </a:r>
            <a:r>
              <a:rPr lang="en-US" sz="4800" dirty="0"/>
              <a:t>students </a:t>
            </a:r>
            <a:r>
              <a:rPr lang="en-US" sz="4800" dirty="0" smtClean="0"/>
              <a:t> receive, </a:t>
            </a:r>
          </a:p>
          <a:p>
            <a:pPr algn="ctr"/>
            <a:r>
              <a:rPr lang="en-US" sz="4800" dirty="0" smtClean="0"/>
              <a:t>every Saturday our students</a:t>
            </a:r>
          </a:p>
          <a:p>
            <a:pPr algn="ctr"/>
            <a:r>
              <a:rPr lang="en-US" sz="4800" dirty="0" smtClean="0"/>
              <a:t> “Pay It Forward.”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1103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ut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0"/>
            <a:ext cx="8382000" cy="990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dirty="0" smtClean="0"/>
              <a:t>Students help move a delivery of new </a:t>
            </a:r>
          </a:p>
          <a:p>
            <a:pPr algn="ctr">
              <a:buNone/>
            </a:pPr>
            <a:r>
              <a:rPr lang="en-US" sz="4000" dirty="0"/>
              <a:t>b</a:t>
            </a:r>
            <a:r>
              <a:rPr lang="en-US" sz="4000" dirty="0" smtClean="0"/>
              <a:t>ricks for the first classroom block .</a:t>
            </a:r>
            <a:endParaRPr lang="en-US" sz="4000" dirty="0"/>
          </a:p>
        </p:txBody>
      </p:sp>
      <p:pic>
        <p:nvPicPr>
          <p:cNvPr id="1026" name="Picture 2" descr="C:\Users\test\Documents\OTD\Photos\Photos Uganda Check\Building Wall Office\0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80999"/>
            <a:ext cx="7393283" cy="494922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0"/>
            <a:ext cx="8839200" cy="1752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dirty="0" smtClean="0"/>
              <a:t>They cross the road  from the school </a:t>
            </a:r>
          </a:p>
          <a:p>
            <a:pPr algn="ctr">
              <a:buNone/>
            </a:pPr>
            <a:r>
              <a:rPr lang="en-US" sz="4000" dirty="0" smtClean="0"/>
              <a:t>and gather local children </a:t>
            </a:r>
          </a:p>
          <a:p>
            <a:pPr algn="ctr">
              <a:buNone/>
            </a:pPr>
            <a:r>
              <a:rPr lang="en-US" sz="4000" dirty="0" smtClean="0"/>
              <a:t>for Community Reading Day. </a:t>
            </a:r>
            <a:endParaRPr lang="en-US" sz="4000" dirty="0"/>
          </a:p>
        </p:txBody>
      </p:sp>
      <p:pic>
        <p:nvPicPr>
          <p:cNvPr id="29698" name="Picture 2" descr="C:\Users\test\Documents\OTD\Photos\Photos Uganda Check\Instruments Reading Day\14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305430"/>
            <a:ext cx="6400800" cy="42848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274638"/>
            <a:ext cx="3657600" cy="6354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</a:t>
            </a:r>
            <a:r>
              <a:rPr lang="en-US" sz="3600" dirty="0"/>
              <a:t>U</a:t>
            </a:r>
            <a:r>
              <a:rPr lang="en-US" sz="3600" dirty="0" smtClean="0"/>
              <a:t>nder the “Reading </a:t>
            </a:r>
            <a:r>
              <a:rPr lang="en-US" sz="3600" dirty="0"/>
              <a:t>T</a:t>
            </a:r>
            <a:r>
              <a:rPr lang="en-US" sz="3600" dirty="0" smtClean="0"/>
              <a:t>ree,”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r>
              <a:rPr lang="en-US" sz="3600" dirty="0" err="1" smtClean="0"/>
              <a:t>Awegys</a:t>
            </a:r>
            <a:r>
              <a:rPr lang="en-US" sz="3600" dirty="0" smtClean="0"/>
              <a:t> students prepare for Community Reading Day.</a:t>
            </a:r>
            <a:endParaRPr lang="en-US" sz="3600" dirty="0"/>
          </a:p>
        </p:txBody>
      </p:sp>
      <p:pic>
        <p:nvPicPr>
          <p:cNvPr id="30722" name="Picture 2" descr="C:\Users\test\Documents\Stars Over Africa\Tee shirts\readingdayunderthet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4667250" cy="622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227637"/>
            <a:ext cx="8686800" cy="13255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400" dirty="0" err="1" smtClean="0"/>
              <a:t>Awegys</a:t>
            </a:r>
            <a:r>
              <a:rPr lang="en-US" sz="3400" dirty="0" smtClean="0"/>
              <a:t> students sing and dance with the village</a:t>
            </a:r>
          </a:p>
          <a:p>
            <a:pPr algn="ctr">
              <a:buNone/>
            </a:pPr>
            <a:r>
              <a:rPr lang="en-US" sz="3400" dirty="0" smtClean="0"/>
              <a:t>children at weekly Community Reading Day.</a:t>
            </a:r>
            <a:endParaRPr lang="en-US" sz="3400" dirty="0"/>
          </a:p>
        </p:txBody>
      </p:sp>
      <p:pic>
        <p:nvPicPr>
          <p:cNvPr id="7170" name="Picture 2" descr="C:\Users\test\Documents\pictures\Uganda 9.2010 Introduction\2010-08-07 Uganda 9.2010 Community Reading Day Mbale School Introduction\DSC_00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36917"/>
            <a:ext cx="6781800" cy="453988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10058"/>
            <a:ext cx="7696200" cy="515254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5562600"/>
            <a:ext cx="8229600" cy="13255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dirty="0" smtClean="0"/>
              <a:t>They sit with the children                     </a:t>
            </a:r>
          </a:p>
          <a:p>
            <a:pPr algn="ctr">
              <a:buNone/>
            </a:pPr>
            <a:r>
              <a:rPr lang="en-US" dirty="0" smtClean="0"/>
              <a:t> and read books donated by </a:t>
            </a:r>
            <a:r>
              <a:rPr lang="en-US" dirty="0" err="1" smtClean="0"/>
              <a:t>Mtaala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03837"/>
            <a:ext cx="8915400" cy="13255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smtClean="0"/>
              <a:t>Our students teach the children vocabulary, English, and songs and finger games…</a:t>
            </a:r>
            <a:endParaRPr lang="en-US" sz="3600" dirty="0"/>
          </a:p>
        </p:txBody>
      </p:sp>
      <p:pic>
        <p:nvPicPr>
          <p:cNvPr id="8194" name="Picture 2" descr="C:\Users\test\Documents\pictures\Uganda 9.2010 Introduction\2010-08-07 Uganda 9.2010 Community Reading Day Mbale School Introduction\DSC_007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564888"/>
            <a:ext cx="7010400" cy="469291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456237"/>
            <a:ext cx="8458200" cy="1325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/>
              <a:t>…and share a lot of laughter and smiles.</a:t>
            </a:r>
            <a:endParaRPr lang="en-US" sz="4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508861"/>
            <a:ext cx="7320987" cy="490133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800600"/>
            <a:ext cx="8229600" cy="1325563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en-US" sz="1800" b="1" dirty="0" smtClean="0"/>
          </a:p>
          <a:p>
            <a:pPr algn="ctr">
              <a:buNone/>
            </a:pPr>
            <a:r>
              <a:rPr lang="en-US" sz="4400" dirty="0" smtClean="0"/>
              <a:t>They spread the joy of books,  </a:t>
            </a:r>
          </a:p>
          <a:p>
            <a:pPr algn="ctr">
              <a:buNone/>
            </a:pPr>
            <a:r>
              <a:rPr lang="en-US" sz="4400" dirty="0" smtClean="0"/>
              <a:t>reading, and learning.</a:t>
            </a:r>
            <a:endParaRPr lang="en-US" sz="4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406830"/>
            <a:ext cx="7239000" cy="484644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53000"/>
            <a:ext cx="9144000" cy="13255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dirty="0" smtClean="0"/>
              <a:t>Our students also run an environmental  group.   </a:t>
            </a:r>
          </a:p>
          <a:p>
            <a:pPr algn="ctr">
              <a:buNone/>
            </a:pPr>
            <a:r>
              <a:rPr lang="en-US" dirty="0" smtClean="0"/>
              <a:t>Here, they clean up litter</a:t>
            </a:r>
            <a:r>
              <a:rPr lang="en-US" dirty="0"/>
              <a:t> </a:t>
            </a:r>
            <a:r>
              <a:rPr lang="en-US" dirty="0" smtClean="0"/>
              <a:t>while educating people</a:t>
            </a:r>
          </a:p>
          <a:p>
            <a:pPr algn="ctr">
              <a:buNone/>
            </a:pPr>
            <a:r>
              <a:rPr lang="en-US" dirty="0" smtClean="0"/>
              <a:t>about local environmental issues.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781800" cy="450945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4876800"/>
            <a:ext cx="9677400" cy="2239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000" dirty="0"/>
              <a:t>S</a:t>
            </a:r>
            <a:r>
              <a:rPr lang="en-US" sz="3000" dirty="0" smtClean="0"/>
              <a:t>pecial workshops include a visit from an American</a:t>
            </a:r>
          </a:p>
          <a:p>
            <a:pPr algn="ctr">
              <a:buNone/>
            </a:pPr>
            <a:r>
              <a:rPr lang="en-US" sz="3000" dirty="0" smtClean="0"/>
              <a:t>playwright </a:t>
            </a:r>
            <a:r>
              <a:rPr lang="en-US" sz="3000" dirty="0"/>
              <a:t>and film </a:t>
            </a:r>
            <a:r>
              <a:rPr lang="en-US" sz="3000" dirty="0" smtClean="0"/>
              <a:t>maker.  She helped students  </a:t>
            </a:r>
            <a:r>
              <a:rPr lang="en-US" sz="3000" dirty="0"/>
              <a:t>write </a:t>
            </a:r>
            <a:endParaRPr lang="en-US" sz="3000" dirty="0" smtClean="0"/>
          </a:p>
          <a:p>
            <a:pPr algn="ctr">
              <a:buNone/>
            </a:pPr>
            <a:r>
              <a:rPr lang="en-US" sz="3000" dirty="0"/>
              <a:t>a</a:t>
            </a:r>
            <a:r>
              <a:rPr lang="en-US" sz="3000" dirty="0" smtClean="0"/>
              <a:t>nd perform </a:t>
            </a:r>
            <a:r>
              <a:rPr lang="en-US" sz="3000" dirty="0"/>
              <a:t>an </a:t>
            </a:r>
            <a:r>
              <a:rPr lang="en-US" sz="3000" dirty="0" smtClean="0"/>
              <a:t>original musical about their </a:t>
            </a:r>
            <a:r>
              <a:rPr lang="en-US" sz="3000" dirty="0"/>
              <a:t>lives.</a:t>
            </a:r>
          </a:p>
          <a:p>
            <a:pPr algn="ctr">
              <a:buNone/>
            </a:pPr>
            <a:r>
              <a:rPr lang="en-US" sz="3000" dirty="0" smtClean="0"/>
              <a:t> </a:t>
            </a:r>
            <a:endParaRPr lang="en-US" sz="3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013" y="366712"/>
            <a:ext cx="6736587" cy="45100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81600"/>
            <a:ext cx="8839200" cy="1325563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The students perform a scene about their              lives in the war-affected </a:t>
            </a:r>
            <a:r>
              <a:rPr lang="en-US" dirty="0"/>
              <a:t>N</a:t>
            </a:r>
            <a:r>
              <a:rPr lang="en-US" dirty="0" smtClean="0"/>
              <a:t>orth.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625788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486400"/>
            <a:ext cx="8534400" cy="13255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smtClean="0"/>
              <a:t>An initial donation from </a:t>
            </a:r>
            <a:r>
              <a:rPr lang="en-US" sz="3600" dirty="0" err="1" smtClean="0"/>
              <a:t>Mtaala</a:t>
            </a:r>
            <a:r>
              <a:rPr lang="en-US" sz="3600" dirty="0" smtClean="0"/>
              <a:t> was used to install a roof on the first classroom block.</a:t>
            </a:r>
            <a:endParaRPr lang="en-US" sz="3600" dirty="0"/>
          </a:p>
        </p:txBody>
      </p:sp>
      <p:pic>
        <p:nvPicPr>
          <p:cNvPr id="22530" name="Picture 2" descr="C:\Users\test\Documents\OTD\Photos\Photos Uganda Check\Building Wall Office\0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620000" cy="510099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410200"/>
            <a:ext cx="8686800" cy="990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smtClean="0"/>
              <a:t>Students perform their finale, </a:t>
            </a:r>
          </a:p>
          <a:p>
            <a:pPr algn="ctr">
              <a:buNone/>
            </a:pPr>
            <a:r>
              <a:rPr lang="en-US" sz="3600" dirty="0" smtClean="0"/>
              <a:t>“Victory in Education.”</a:t>
            </a:r>
            <a:endParaRPr lang="en-US" sz="3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467600" cy="499949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0"/>
            <a:ext cx="8991600" cy="1325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/>
              <a:t>After enjoying the play, all the village children       </a:t>
            </a:r>
          </a:p>
          <a:p>
            <a:pPr algn="ctr">
              <a:buNone/>
            </a:pPr>
            <a:r>
              <a:rPr lang="en-US" sz="3600" dirty="0" smtClean="0"/>
              <a:t>were invited to celebrate  with lunch and cake.</a:t>
            </a:r>
            <a:endParaRPr lang="en-US" sz="3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1" y="457201"/>
            <a:ext cx="7162800" cy="479543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876800"/>
            <a:ext cx="82296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en-US" sz="3000" dirty="0"/>
              <a:t>A local artist </a:t>
            </a:r>
            <a:r>
              <a:rPr lang="en-US" sz="3000" dirty="0" smtClean="0"/>
              <a:t>also </a:t>
            </a:r>
            <a:r>
              <a:rPr lang="en-US" sz="3000" dirty="0"/>
              <a:t>teaches our students how to paint on bark cloth, an ancient cultural art form</a:t>
            </a:r>
            <a:r>
              <a:rPr lang="en-US" sz="3000" dirty="0" smtClean="0"/>
              <a:t>.  Paintings may be purchased through our website. </a:t>
            </a:r>
            <a:endParaRPr lang="en-US" sz="3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924676" cy="463601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27637"/>
            <a:ext cx="8839200" cy="13255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400" dirty="0" smtClean="0"/>
              <a:t>Young children gather at the school</a:t>
            </a:r>
          </a:p>
          <a:p>
            <a:pPr algn="ctr">
              <a:buNone/>
            </a:pPr>
            <a:r>
              <a:rPr lang="en-US" sz="3400" dirty="0" smtClean="0"/>
              <a:t> for a girls’ leadership workshop.  </a:t>
            </a:r>
            <a:endParaRPr lang="en-US" sz="34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05446"/>
            <a:ext cx="7305676" cy="48910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1947208"/>
            <a:ext cx="8534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Although </a:t>
            </a:r>
            <a:r>
              <a:rPr lang="en-US" sz="4000" dirty="0" err="1" smtClean="0"/>
              <a:t>Awegys</a:t>
            </a:r>
            <a:r>
              <a:rPr lang="en-US" sz="4000" dirty="0" smtClean="0"/>
              <a:t> is a secondary school,</a:t>
            </a:r>
          </a:p>
          <a:p>
            <a:pPr algn="ctr"/>
            <a:r>
              <a:rPr lang="en-US" sz="4000" dirty="0" smtClean="0"/>
              <a:t> it has become a magnet for children </a:t>
            </a:r>
          </a:p>
          <a:p>
            <a:pPr algn="ctr"/>
            <a:r>
              <a:rPr lang="en-US" sz="4000" dirty="0" smtClean="0"/>
              <a:t>of all ages in </a:t>
            </a:r>
            <a:r>
              <a:rPr lang="en-US" sz="4000" dirty="0" err="1" smtClean="0"/>
              <a:t>Kigo</a:t>
            </a:r>
            <a:r>
              <a:rPr lang="en-US" sz="4000" dirty="0"/>
              <a:t> </a:t>
            </a:r>
            <a:r>
              <a:rPr lang="en-US" sz="4000" dirty="0" smtClean="0"/>
              <a:t>village.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242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28600"/>
            <a:ext cx="7467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Working together with local Ugandans, we hope to continue to improve</a:t>
            </a:r>
          </a:p>
          <a:p>
            <a:r>
              <a:rPr lang="en-US" sz="3600" dirty="0" smtClean="0"/>
              <a:t>the children’s future…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2667000"/>
            <a:ext cx="6096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as we raise funds to provide solar power and a generator</a:t>
            </a:r>
          </a:p>
          <a:p>
            <a:r>
              <a:rPr lang="en-US" sz="3600" dirty="0" smtClean="0"/>
              <a:t>for the clinic,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038600" y="54864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f</a:t>
            </a:r>
            <a:r>
              <a:rPr lang="en-US" sz="3600" dirty="0" smtClean="0"/>
              <a:t>und a medical staff</a:t>
            </a:r>
          </a:p>
          <a:p>
            <a:pPr algn="r"/>
            <a:r>
              <a:rPr lang="en-US" sz="3600" dirty="0" smtClean="0"/>
              <a:t>for the clinic,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674299" y="25908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</a:t>
            </a:r>
            <a:r>
              <a:rPr lang="en-US" sz="3600" dirty="0" smtClean="0"/>
              <a:t>uild a multi-storied building for additional classrooms and dorms,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817108" y="54102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w</a:t>
            </a:r>
            <a:r>
              <a:rPr lang="en-US" sz="3600" dirty="0" smtClean="0"/>
              <a:t>hile continuing to sponsor the most vulnerable children’s education.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36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38100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/>
              <a:t>Mtaala’s</a:t>
            </a:r>
            <a:r>
              <a:rPr lang="en-US" sz="4800" dirty="0" smtClean="0"/>
              <a:t> goal is to make</a:t>
            </a:r>
          </a:p>
          <a:p>
            <a:pPr algn="ctr"/>
            <a:r>
              <a:rPr lang="en-US" sz="4800" dirty="0" err="1" smtClean="0"/>
              <a:t>Awegys</a:t>
            </a:r>
            <a:r>
              <a:rPr lang="en-US" sz="4800" dirty="0" smtClean="0"/>
              <a:t> Secondary School</a:t>
            </a:r>
          </a:p>
          <a:p>
            <a:pPr algn="ctr"/>
            <a:r>
              <a:rPr lang="en-US" sz="4800" dirty="0" smtClean="0"/>
              <a:t> self-sustaining.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4419600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P</a:t>
            </a:r>
            <a:r>
              <a:rPr lang="en-US" sz="6600" dirty="0" smtClean="0"/>
              <a:t>lease join us.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8726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52400"/>
            <a:ext cx="3810000" cy="449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/>
              <a:t>In the meantime, </a:t>
            </a:r>
            <a:endParaRPr lang="en-US" sz="3600" i="1" dirty="0" smtClean="0"/>
          </a:p>
          <a:p>
            <a:pPr algn="ctr">
              <a:buNone/>
            </a:pPr>
            <a:r>
              <a:rPr lang="en-US" sz="3600" dirty="0" smtClean="0"/>
              <a:t>thank you for</a:t>
            </a:r>
          </a:p>
          <a:p>
            <a:pPr algn="ctr">
              <a:buNone/>
            </a:pPr>
            <a:r>
              <a:rPr lang="en-US" sz="3600" dirty="0"/>
              <a:t>p</a:t>
            </a:r>
            <a:r>
              <a:rPr lang="en-US" sz="3600" dirty="0" smtClean="0"/>
              <a:t>roviding</a:t>
            </a:r>
          </a:p>
          <a:p>
            <a:pPr algn="ctr">
              <a:buNone/>
            </a:pPr>
            <a:r>
              <a:rPr lang="en-US" sz="3600" dirty="0"/>
              <a:t>t</a:t>
            </a:r>
            <a:r>
              <a:rPr lang="en-US" sz="3600" dirty="0" smtClean="0"/>
              <a:t>he children with</a:t>
            </a:r>
          </a:p>
          <a:p>
            <a:pPr algn="ctr">
              <a:buNone/>
            </a:pPr>
            <a:r>
              <a:rPr lang="en-US" sz="3600" dirty="0" smtClean="0"/>
              <a:t>time to learn</a:t>
            </a:r>
          </a:p>
          <a:p>
            <a:pPr algn="ctr">
              <a:buNone/>
            </a:pPr>
            <a:r>
              <a:rPr lang="en-US" sz="3600" dirty="0" smtClean="0"/>
              <a:t>and dance.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267200" cy="637379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648200" y="5228272"/>
            <a:ext cx="449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/>
              <a:t>Awegys</a:t>
            </a:r>
            <a:r>
              <a:rPr lang="en-US" sz="3000" dirty="0" smtClean="0"/>
              <a:t> students perform</a:t>
            </a:r>
          </a:p>
          <a:p>
            <a:pPr algn="ctr"/>
            <a:r>
              <a:rPr lang="en-US" sz="3000" dirty="0" smtClean="0"/>
              <a:t> a traditional dance</a:t>
            </a:r>
          </a:p>
          <a:p>
            <a:pPr algn="ctr"/>
            <a:r>
              <a:rPr lang="en-US" sz="3000" dirty="0" smtClean="0"/>
              <a:t> for visitors.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867400" y="4572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***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4221162"/>
          </a:xfrm>
        </p:spPr>
        <p:txBody>
          <a:bodyPr>
            <a:noAutofit/>
          </a:bodyPr>
          <a:lstStyle/>
          <a:p>
            <a:r>
              <a:rPr lang="en-US" sz="5400" dirty="0" smtClean="0"/>
              <a:t>For more information visit </a:t>
            </a:r>
            <a:br>
              <a:rPr lang="en-US" sz="5400" dirty="0" smtClean="0"/>
            </a:br>
            <a:r>
              <a:rPr lang="en-US" sz="5400" dirty="0" smtClean="0">
                <a:hlinkClick r:id="rId2"/>
              </a:rPr>
              <a:t>www.mtaala.org</a:t>
            </a:r>
            <a:r>
              <a:rPr lang="en-US" sz="5400" dirty="0" smtClean="0"/>
              <a:t> </a:t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or call Gretchen at</a:t>
            </a:r>
            <a:br>
              <a:rPr lang="en-US" sz="5400" dirty="0" smtClean="0"/>
            </a:br>
            <a:r>
              <a:rPr lang="en-US" sz="5400" dirty="0" smtClean="0"/>
              <a:t> 609-932-8207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877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3754</TotalTime>
  <Words>1572</Words>
  <Application>Microsoft Macintosh PowerPoint</Application>
  <PresentationFormat>On-screen Show (4:3)</PresentationFormat>
  <Paragraphs>214</Paragraphs>
  <Slides>98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1" baseType="lpstr">
      <vt:lpstr>Calibri</vt:lpstr>
      <vt:lpstr>Arial</vt:lpstr>
      <vt:lpstr>Office Theme</vt:lpstr>
      <vt:lpstr>Welcome to a visual story documenting some of the Mtaala Foundation’s work  with Awegys Secondary School  over the years in Kigo, Uganda. </vt:lpstr>
      <vt:lpstr>PowerPoint Presentation</vt:lpstr>
      <vt:lpstr>Inspired by Alice’s vision, dedication, and sacrifice,  in 2008 the Mtaala Foundation forged an educational partnership with Alice’s school,  Awegys Secondary School  in Kigo, Uganda.  </vt:lpstr>
      <vt:lpstr>PowerPoint Presentation</vt:lpstr>
      <vt:lpstr>Mtaala would help  make it happen.</vt:lpstr>
      <vt:lpstr>PowerPoint Presentation</vt:lpstr>
      <vt:lpstr>PowerPoint Presentation</vt:lpstr>
      <vt:lpstr>ut</vt:lpstr>
      <vt:lpstr>PowerPoint Presentation</vt:lpstr>
      <vt:lpstr>h</vt:lpstr>
      <vt:lpstr>PowerPoint Presentation</vt:lpstr>
      <vt:lpstr>Once the school had a roof, a classroom, and simple desks,  we worked with Ugandan volunteers,  particularly in the war-affected  North, to identify students  in extreme need.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Under the “Reading Tree,”  Awegys students prepare for Community Reading Day.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information visit  www.mtaala.org   or call Gretchen at  609-932-8207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test</dc:creator>
  <cp:lastModifiedBy>Gretchen Seibert</cp:lastModifiedBy>
  <cp:revision>253</cp:revision>
  <dcterms:created xsi:type="dcterms:W3CDTF">2011-04-19T23:50:18Z</dcterms:created>
  <dcterms:modified xsi:type="dcterms:W3CDTF">2018-01-16T03:02:21Z</dcterms:modified>
</cp:coreProperties>
</file>